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8" r:id="rId6"/>
    <p:sldId id="269" r:id="rId7"/>
    <p:sldId id="275" r:id="rId8"/>
    <p:sldId id="274" r:id="rId9"/>
    <p:sldId id="276" r:id="rId10"/>
    <p:sldId id="277" r:id="rId11"/>
    <p:sldId id="278" r:id="rId12"/>
    <p:sldId id="279" r:id="rId13"/>
    <p:sldId id="271" r:id="rId14"/>
    <p:sldId id="272" r:id="rId15"/>
    <p:sldId id="270" r:id="rId16"/>
    <p:sldId id="280" r:id="rId17"/>
    <p:sldId id="273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199DE2C-50E9-44F8-83D7-49585CA17CEC}">
          <p14:sldIdLst>
            <p14:sldId id="256"/>
            <p14:sldId id="268"/>
            <p14:sldId id="269"/>
            <p14:sldId id="275"/>
            <p14:sldId id="274"/>
            <p14:sldId id="276"/>
            <p14:sldId id="277"/>
            <p14:sldId id="278"/>
            <p14:sldId id="279"/>
            <p14:sldId id="271"/>
            <p14:sldId id="272"/>
            <p14:sldId id="270"/>
            <p14:sldId id="280"/>
            <p14:sldId id="273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>
        <p:scale>
          <a:sx n="100" d="100"/>
          <a:sy n="100" d="100"/>
        </p:scale>
        <p:origin x="990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7/22/2021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7/22/2021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04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Solar cell sun Tracker</a:t>
            </a:r>
            <a:endParaRPr lang="ru-RU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255F-5EC1-4D69-9263-211B456B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Diagram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0D89E8C-DEE3-4AB5-A22A-AE5A80EF5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351" y="1778467"/>
            <a:ext cx="8181418" cy="4462592"/>
          </a:xfrm>
        </p:spPr>
      </p:pic>
    </p:spTree>
    <p:extLst>
      <p:ext uri="{BB962C8B-B14F-4D97-AF65-F5344CB8AC3E}">
        <p14:creationId xmlns:p14="http://schemas.microsoft.com/office/powerpoint/2010/main" val="452520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B883-5AE9-4912-8F45-3FDB90FE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D6C4C9-8970-4989-88B5-466C91E0C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609" y="2141058"/>
            <a:ext cx="8647726" cy="4716942"/>
          </a:xfrm>
        </p:spPr>
      </p:pic>
    </p:spTree>
    <p:extLst>
      <p:ext uri="{BB962C8B-B14F-4D97-AF65-F5344CB8AC3E}">
        <p14:creationId xmlns:p14="http://schemas.microsoft.com/office/powerpoint/2010/main" val="174694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0D4F-0C29-4BB4-AFE8-21DA76709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การออกแบบภาพรวม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4DD9-08D7-401C-B8A5-AF975361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1" y="2171700"/>
            <a:ext cx="3157179" cy="2208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A70462-7918-49DE-ABB2-E072200BB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35" y="2202120"/>
            <a:ext cx="3197586" cy="2208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F3DE9D-4389-4A53-B6FD-F0211E6C5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683" y="2171700"/>
            <a:ext cx="2861106" cy="228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08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76502-A16D-4CC2-A28A-4E6B5252C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Real Working Pictures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A37F0-3834-4F10-AE70-5EEDA2F36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209" y="2122469"/>
            <a:ext cx="3212110" cy="428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29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060C6-E9FF-42C4-A283-31710EF9C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Flowchart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EC49C6-8BB6-497A-9443-3DAAC2C58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8079" y="1146413"/>
            <a:ext cx="2068556" cy="5258869"/>
          </a:xfrm>
        </p:spPr>
      </p:pic>
    </p:spTree>
    <p:extLst>
      <p:ext uri="{BB962C8B-B14F-4D97-AF65-F5344CB8AC3E}">
        <p14:creationId xmlns:p14="http://schemas.microsoft.com/office/powerpoint/2010/main" val="3708054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C4672-207C-45C5-BCEE-A99CB0DE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ที่มาของโครงงาน/หลักการและเหตุผล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7B546-2448-4920-BDD8-9052CD3AD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เนื่องจากแสงแดดไม่สามารถอยู่ในตำแหน่งเดิมได้ตลอดเวลาจึงจำเป็นต้องหาทางให้โซล่า</a:t>
            </a:r>
            <a:r>
              <a:rPr lang="th-TH" dirty="0" err="1"/>
              <a:t>เซล</a:t>
            </a:r>
            <a:r>
              <a:rPr lang="th-TH" dirty="0"/>
              <a:t>รับแสงแดดได้เต็มที่</a:t>
            </a:r>
            <a:endParaRPr lang="en-US" dirty="0"/>
          </a:p>
          <a:p>
            <a:r>
              <a:rPr lang="th-TH" dirty="0"/>
              <a:t>เพื่อสามารถเก็บเกี่ยวพลังงานแสงอาทิตย์ให้ได้มากที่สุดใน 1 วัน</a:t>
            </a:r>
          </a:p>
          <a:p>
            <a:r>
              <a:rPr lang="th-TH" dirty="0"/>
              <a:t>ระบบจะทำการหันไปยังจุดที่มีแสงแดดเพื่อรับพลังงาน</a:t>
            </a:r>
          </a:p>
          <a:p>
            <a:r>
              <a:rPr lang="th-TH" dirty="0"/>
              <a:t>ระบบจะหมุนจากหน้าไปหลัง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70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FAF41-209B-4F4D-B4F1-9C2EBAC1D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อุปกรณ์และซอฟต์แวร์ที่ใช้ในการพัฒนา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E1F79-CFB6-4380-8FAC-5034FFA4F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ESP 32</a:t>
            </a:r>
          </a:p>
          <a:p>
            <a:r>
              <a:rPr lang="en-US" dirty="0"/>
              <a:t>Servos (Tower Pro MG996R)</a:t>
            </a:r>
            <a:endParaRPr lang="th-TH" dirty="0"/>
          </a:p>
          <a:p>
            <a:r>
              <a:rPr lang="en-US" dirty="0"/>
              <a:t>Photo resistor</a:t>
            </a:r>
            <a:endParaRPr lang="th-TH" dirty="0"/>
          </a:p>
          <a:p>
            <a:r>
              <a:rPr lang="en-US" dirty="0"/>
              <a:t>Resistor 10k ohm</a:t>
            </a:r>
            <a:endParaRPr lang="th-TH" dirty="0"/>
          </a:p>
          <a:p>
            <a:r>
              <a:rPr lang="en-US" dirty="0"/>
              <a:t>2.5 to 5v boost converter – USB </a:t>
            </a:r>
            <a:r>
              <a:rPr lang="en-US" dirty="0" err="1"/>
              <a:t>Adbated</a:t>
            </a:r>
            <a:endParaRPr lang="th-TH" dirty="0"/>
          </a:p>
          <a:p>
            <a:r>
              <a:rPr lang="en-US" dirty="0"/>
              <a:t>Solar </a:t>
            </a:r>
            <a:r>
              <a:rPr lang="en-US" dirty="0" err="1"/>
              <a:t>cel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5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COMPONENTS AND SUPPLIES</a:t>
            </a:r>
            <a:endParaRPr lang="ru-RU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7413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0051F-0228-4F73-8E83-AEBD02CB4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ESP32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6119F-AEAE-4165-890F-00CFC72C6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โมดูล </a:t>
            </a:r>
            <a:r>
              <a:rPr lang="en-US" dirty="0" err="1"/>
              <a:t>Wifi</a:t>
            </a:r>
            <a:r>
              <a:rPr lang="en-US" dirty="0"/>
              <a:t> ESP-32 </a:t>
            </a:r>
            <a:r>
              <a:rPr lang="th-TH" dirty="0"/>
              <a:t>รุ่น </a:t>
            </a:r>
            <a:r>
              <a:rPr lang="en-US" dirty="0"/>
              <a:t>ESP-WROOM-32 </a:t>
            </a:r>
            <a:r>
              <a:rPr lang="th-TH" dirty="0"/>
              <a:t>โมดูล </a:t>
            </a:r>
            <a:r>
              <a:rPr lang="en-US" dirty="0" err="1"/>
              <a:t>Wifi</a:t>
            </a:r>
            <a:r>
              <a:rPr lang="en-US" dirty="0"/>
              <a:t> + Bluetooth 4.2 + Touch/Temp Sensor</a:t>
            </a:r>
            <a:r>
              <a:rPr lang="th-TH" dirty="0"/>
              <a:t>ทำงานแบบ </a:t>
            </a:r>
            <a:r>
              <a:rPr lang="en-US" dirty="0"/>
              <a:t>Dual Core </a:t>
            </a:r>
            <a:r>
              <a:rPr lang="th-TH" dirty="0"/>
              <a:t>ที่ความเร็ว 160</a:t>
            </a:r>
            <a:r>
              <a:rPr lang="en-US" dirty="0" err="1"/>
              <a:t>Mhz</a:t>
            </a:r>
            <a:r>
              <a:rPr lang="en-US" dirty="0"/>
              <a:t> </a:t>
            </a:r>
            <a:r>
              <a:rPr lang="th-TH" dirty="0"/>
              <a:t>มี </a:t>
            </a:r>
            <a:r>
              <a:rPr lang="en-US" dirty="0"/>
              <a:t>SRAM 512K </a:t>
            </a:r>
            <a:r>
              <a:rPr lang="th-TH" dirty="0"/>
              <a:t>หน่วยความจำ </a:t>
            </a:r>
            <a:r>
              <a:rPr lang="en-US" dirty="0"/>
              <a:t>Flash </a:t>
            </a:r>
            <a:r>
              <a:rPr lang="th-TH" dirty="0"/>
              <a:t>สำหรับ</a:t>
            </a:r>
            <a:r>
              <a:rPr lang="th-TH" dirty="0" err="1"/>
              <a:t>อัพ</a:t>
            </a:r>
            <a:r>
              <a:rPr lang="th-TH" dirty="0"/>
              <a:t>โหลดโปรแกรมขนาด 16</a:t>
            </a:r>
            <a:r>
              <a:rPr lang="en-US" dirty="0"/>
              <a:t>M </a:t>
            </a:r>
            <a:r>
              <a:rPr lang="th-TH" dirty="0"/>
              <a:t>มีขา </a:t>
            </a:r>
            <a:r>
              <a:rPr lang="en-US" dirty="0"/>
              <a:t>GPIO 36 </a:t>
            </a:r>
            <a:r>
              <a:rPr lang="th-TH" dirty="0"/>
              <a:t>ขา ความละเอียดในการอ่านค่า </a:t>
            </a:r>
            <a:r>
              <a:rPr lang="en-US" dirty="0"/>
              <a:t>ADC 12Bit  </a:t>
            </a:r>
            <a:r>
              <a:rPr lang="th-TH" dirty="0"/>
              <a:t>สามารถเขียนโปรแกรม ผ่าน </a:t>
            </a:r>
            <a:r>
              <a:rPr lang="en-US" dirty="0"/>
              <a:t>Arduino IDE </a:t>
            </a:r>
            <a:r>
              <a:rPr lang="th-TH" dirty="0"/>
              <a:t>เหมือนเขียน </a:t>
            </a:r>
            <a:r>
              <a:rPr lang="en-US" dirty="0"/>
              <a:t>Arduino </a:t>
            </a:r>
            <a:r>
              <a:rPr lang="th-TH" dirty="0"/>
              <a:t>ได้</a:t>
            </a:r>
            <a:endParaRPr lang="en-US" dirty="0"/>
          </a:p>
        </p:txBody>
      </p:sp>
      <p:pic>
        <p:nvPicPr>
          <p:cNvPr id="1026" name="Picture 2" descr="ESP32-DevKitC | ESPRESSIF Development Board WiFi, | SOS electronic">
            <a:extLst>
              <a:ext uri="{FF2B5EF4-FFF2-40B4-BE49-F238E27FC236}">
                <a16:creationId xmlns:a16="http://schemas.microsoft.com/office/drawing/2014/main" id="{3D6352F9-259E-4765-B48D-70C282EC2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274" y="3649211"/>
            <a:ext cx="1566906" cy="156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50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8E0A-897D-4DE5-87CA-5B053765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LDR Photoresistor Sensor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066B7-DB29-44FB-B629-A7DC62D2B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โมดูลวัดแสง ให้สัญญาณเอาต์พุตได้ทั้งแบบ</a:t>
            </a:r>
            <a:r>
              <a:rPr lang="th-TH" dirty="0" err="1"/>
              <a:t>อะ</a:t>
            </a:r>
            <a:r>
              <a:rPr lang="th-TH" dirty="0"/>
              <a:t>นาล็อกค่าระหว่าง 0-1024 และแบบ ดิจิตอลค่า 0 กับ 1 สามารถปรับความไวได้ที่โวลุ่มบนบอร์ด ใช้ไฟเลี้ยง 3.3-5</a:t>
            </a:r>
            <a:r>
              <a:rPr lang="en-US" dirty="0"/>
              <a:t>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90F1C-C0F6-450D-BE14-1660FC40B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347" y="2677783"/>
            <a:ext cx="1942008" cy="256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7F098-1550-4F8F-974C-EB5EFE4BC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Resistor 10k ohm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CA1DB-7B13-4285-8C8F-921C241FD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• ตัวต้านทานคาร์บอนแบบค่าคงที่ (</a:t>
            </a:r>
            <a:r>
              <a:rPr lang="en-US" dirty="0"/>
              <a:t>Carbon Film Fixed)</a:t>
            </a:r>
          </a:p>
          <a:p>
            <a:r>
              <a:rPr lang="en-US" dirty="0"/>
              <a:t>• </a:t>
            </a:r>
            <a:r>
              <a:rPr lang="th-TH" dirty="0"/>
              <a:t>ความต้านทาน 10</a:t>
            </a:r>
            <a:r>
              <a:rPr lang="en-US" dirty="0"/>
              <a:t>K </a:t>
            </a:r>
            <a:r>
              <a:rPr lang="th-TH" dirty="0"/>
              <a:t>โอห์ม (10,000 โอห์ม)</a:t>
            </a:r>
          </a:p>
          <a:p>
            <a:r>
              <a:rPr lang="th-TH" dirty="0"/>
              <a:t>• การทนกำลัง 1/4 </a:t>
            </a:r>
            <a:r>
              <a:rPr lang="en-US" dirty="0"/>
              <a:t>Watt</a:t>
            </a:r>
          </a:p>
          <a:p>
            <a:r>
              <a:rPr lang="en-US" dirty="0"/>
              <a:t>• </a:t>
            </a:r>
            <a:r>
              <a:rPr lang="th-TH" dirty="0"/>
              <a:t>ค่าความผิดพลาด +/- 5%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DD3B5-51B0-4CBF-A8B8-D39EDC95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360" y="3099032"/>
            <a:ext cx="1757057" cy="17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B89F-84AF-49F8-8699-59C7A442D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Servos (Tower Pro MG996R)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C0F76-8805-4411-B2C0-983BBB86E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Servo Tower Pro MG996R </a:t>
            </a:r>
            <a:r>
              <a:rPr lang="th-TH" dirty="0"/>
              <a:t>เป็นรุ่นที่อัพเกรดจากรุ่น </a:t>
            </a:r>
            <a:r>
              <a:rPr lang="en-US" dirty="0"/>
              <a:t>Tower Pro MG995 </a:t>
            </a:r>
            <a:r>
              <a:rPr lang="th-TH" dirty="0"/>
              <a:t>เฟืองเป็นแบบโลหะ หมุน 0-180องศา</a:t>
            </a:r>
            <a:r>
              <a:rPr lang="en-US" dirty="0"/>
              <a:t> </a:t>
            </a:r>
            <a:r>
              <a:rPr lang="th-TH" dirty="0"/>
              <a:t>ให้แรงบิดสูงถึง 15 </a:t>
            </a:r>
            <a:r>
              <a:rPr lang="en-US" dirty="0"/>
              <a:t>kg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615F9-0C0D-42E9-9C6D-E76922F78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44" y="2637638"/>
            <a:ext cx="2718732" cy="27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44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533C-B131-4BF6-B953-DCFF92AB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th-TH" dirty="0"/>
            </a:br>
            <a:r>
              <a:rPr lang="en-US" dirty="0"/>
              <a:t>Solar Panel - Hobby Size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47236-C825-4161-BBCB-5EE27BA48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21" y="2021964"/>
            <a:ext cx="8946541" cy="4195481"/>
          </a:xfrm>
        </p:spPr>
        <p:txBody>
          <a:bodyPr/>
          <a:lstStyle/>
          <a:p>
            <a:r>
              <a:rPr lang="th-TH" dirty="0"/>
              <a:t>1. แผงโซล่าเซลล์โมโนคริสตัลไลน์ (</a:t>
            </a:r>
            <a:r>
              <a:rPr lang="en-US" dirty="0"/>
              <a:t>Monocrystalline Silicon Solar Cells)</a:t>
            </a:r>
            <a:endParaRPr lang="th-TH" dirty="0"/>
          </a:p>
          <a:p>
            <a:pPr marL="0" indent="0">
              <a:buNone/>
            </a:pPr>
            <a:r>
              <a:rPr lang="th-TH" dirty="0"/>
              <a:t>	แผงโซล่าเซลล์โมโนคริสตัลไลน์ (</a:t>
            </a:r>
            <a:r>
              <a:rPr lang="en-US" dirty="0"/>
              <a:t>Monocrystalline Silicon Solar Cells) </a:t>
            </a:r>
            <a:r>
              <a:rPr lang="th-TH" dirty="0"/>
              <a:t>นั้นเป็นที่นิยมอย่างมากในการติดตั้ง </a:t>
            </a:r>
            <a:r>
              <a:rPr lang="en-US" dirty="0"/>
              <a:t>Rooftop solar </a:t>
            </a:r>
            <a:r>
              <a:rPr lang="th-TH" dirty="0"/>
              <a:t>และในอุตสาหกรรม</a:t>
            </a:r>
          </a:p>
          <a:p>
            <a:pPr marL="0" indent="0">
              <a:buNone/>
            </a:pPr>
            <a:endParaRPr lang="th-TH" dirty="0"/>
          </a:p>
          <a:p>
            <a:endParaRPr lang="th-TH" dirty="0"/>
          </a:p>
          <a:p>
            <a:endParaRPr lang="th-TH" dirty="0"/>
          </a:p>
          <a:p>
            <a:r>
              <a:rPr lang="th-TH" dirty="0"/>
              <a:t>2. แผงโซล่าเซลล์โพลีคริสตัลไลน์ (</a:t>
            </a:r>
            <a:r>
              <a:rPr lang="en-US" dirty="0"/>
              <a:t>Polycrystalline Silicon Solar Cells)</a:t>
            </a:r>
            <a:endParaRPr lang="th-TH" dirty="0"/>
          </a:p>
          <a:p>
            <a:pPr marL="0" indent="0">
              <a:buNone/>
            </a:pPr>
            <a:r>
              <a:rPr lang="th-TH" dirty="0"/>
              <a:t>	แผงโซล่าเซลล์โพลีคริสตัลไลน์ (</a:t>
            </a:r>
            <a:r>
              <a:rPr lang="en-US" dirty="0"/>
              <a:t>Polycrystalline Silicon Solar Cells) </a:t>
            </a:r>
            <a:r>
              <a:rPr lang="th-TH" dirty="0"/>
              <a:t>ซึ่งบางครั้งจะใช้ชื่อ </a:t>
            </a:r>
            <a:r>
              <a:rPr lang="en-US" dirty="0" err="1"/>
              <a:t>Multicrystalline</a:t>
            </a:r>
            <a:r>
              <a:rPr lang="en-US" dirty="0"/>
              <a:t> Silicon Solar Cells </a:t>
            </a:r>
            <a:r>
              <a:rPr lang="th-TH" dirty="0"/>
              <a:t>ซึ่งจะนิยมกันมากสำหรับผู้ที่งบประมาณที่จำกัด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8CA790-F686-4503-8FC0-5FA0250C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262" y="2923698"/>
            <a:ext cx="2917446" cy="1524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EBD0C9-9CF9-4F1C-B6B5-FA617541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980" y="5323535"/>
            <a:ext cx="2641374" cy="138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838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607</TotalTime>
  <Words>388</Words>
  <Application>Microsoft Office PowerPoint</Application>
  <PresentationFormat>Widescreen</PresentationFormat>
  <Paragraphs>42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Ion</vt:lpstr>
      <vt:lpstr>Solar cell sun Tracker</vt:lpstr>
      <vt:lpstr>ที่มาของโครงงาน/หลักการและเหตุผล</vt:lpstr>
      <vt:lpstr>อุปกรณ์และซอฟต์แวร์ที่ใช้ในการพัฒนา</vt:lpstr>
      <vt:lpstr>COMPONENTS AND SUPPLIES</vt:lpstr>
      <vt:lpstr> ESP32</vt:lpstr>
      <vt:lpstr> LDR Photoresistor Sensor Module</vt:lpstr>
      <vt:lpstr> Resistor 10k ohm</vt:lpstr>
      <vt:lpstr>  Servos (Tower Pro MG996R)</vt:lpstr>
      <vt:lpstr> Solar Panel - Hobby Size</vt:lpstr>
      <vt:lpstr> Diagram</vt:lpstr>
      <vt:lpstr> Diagram</vt:lpstr>
      <vt:lpstr>การออกแบบภาพรวม</vt:lpstr>
      <vt:lpstr> Real Working Pictures</vt:lpstr>
      <vt:lpstr> Flowchart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cell sun Tracker</dc:title>
  <dc:creator>MrLucifer</dc:creator>
  <cp:lastModifiedBy>MrLucifer</cp:lastModifiedBy>
  <cp:revision>21</cp:revision>
  <dcterms:created xsi:type="dcterms:W3CDTF">2021-07-07T01:22:26Z</dcterms:created>
  <dcterms:modified xsi:type="dcterms:W3CDTF">2021-07-22T06:30:56Z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